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300" r:id="rId2"/>
    <p:sldId id="322" r:id="rId3"/>
    <p:sldId id="327" r:id="rId4"/>
    <p:sldId id="301" r:id="rId5"/>
    <p:sldId id="330" r:id="rId6"/>
    <p:sldId id="332" r:id="rId7"/>
    <p:sldId id="333" r:id="rId8"/>
    <p:sldId id="334" r:id="rId9"/>
    <p:sldId id="337" r:id="rId10"/>
    <p:sldId id="335" r:id="rId11"/>
    <p:sldId id="320" r:id="rId12"/>
    <p:sldId id="319" r:id="rId13"/>
    <p:sldId id="328" r:id="rId14"/>
    <p:sldId id="329" r:id="rId15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00A653-299E-E145-B57D-713CB7852CFB}">
          <p14:sldIdLst>
            <p14:sldId id="300"/>
            <p14:sldId id="322"/>
            <p14:sldId id="327"/>
            <p14:sldId id="301"/>
            <p14:sldId id="330"/>
            <p14:sldId id="332"/>
            <p14:sldId id="333"/>
            <p14:sldId id="334"/>
            <p14:sldId id="337"/>
            <p14:sldId id="335"/>
            <p14:sldId id="320"/>
            <p14:sldId id="319"/>
          </p14:sldIdLst>
        </p14:section>
        <p14:section name="APPENDIX" id="{3C403B84-7C92-844D-8743-CE3CF1439BC7}">
          <p14:sldIdLst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Mahadik" initials="AM" lastIdx="2" clrIdx="0">
    <p:extLst>
      <p:ext uri="{19B8F6BF-5375-455C-9EA6-DF929625EA0E}">
        <p15:presenceInfo xmlns:p15="http://schemas.microsoft.com/office/powerpoint/2012/main" userId="f17208f98e95e5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</dgm:ptLst>
  <dgm:cxnLst>
    <dgm:cxn modelId="{5442934F-FF3D-554A-A123-C8C1EFF75A2B}" type="presOf" srcId="{66CCC8AD-1909-4368-BC7E-1F1B53D81F8C}" destId="{90EAE561-0DFC-4168-8087-8CDE5821DD8B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</dgm:ptLst>
  <dgm:cxnLst>
    <dgm:cxn modelId="{5442934F-FF3D-554A-A123-C8C1EFF75A2B}" type="presOf" srcId="{66CCC8AD-1909-4368-BC7E-1F1B53D81F8C}" destId="{90EAE561-0DFC-4168-8087-8CDE5821DD8B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</dgm:ptLst>
  <dgm:cxnLst>
    <dgm:cxn modelId="{5442934F-FF3D-554A-A123-C8C1EFF75A2B}" type="presOf" srcId="{66CCC8AD-1909-4368-BC7E-1F1B53D81F8C}" destId="{90EAE561-0DFC-4168-8087-8CDE5821DD8B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</dgm:ptLst>
  <dgm:cxnLst>
    <dgm:cxn modelId="{5442934F-FF3D-554A-A123-C8C1EFF75A2B}" type="presOf" srcId="{66CCC8AD-1909-4368-BC7E-1F1B53D81F8C}" destId="{90EAE561-0DFC-4168-8087-8CDE5821DD8B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</dgm:ptLst>
  <dgm:cxnLst>
    <dgm:cxn modelId="{5442934F-FF3D-554A-A123-C8C1EFF75A2B}" type="presOf" srcId="{66CCC8AD-1909-4368-BC7E-1F1B53D81F8C}" destId="{90EAE561-0DFC-4168-8087-8CDE5821DD8B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</dgm:ptLst>
  <dgm:cxnLst>
    <dgm:cxn modelId="{5442934F-FF3D-554A-A123-C8C1EFF75A2B}" type="presOf" srcId="{66CCC8AD-1909-4368-BC7E-1F1B53D81F8C}" destId="{90EAE561-0DFC-4168-8087-8CDE5821DD8B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E0EA01-7FDC-4741-B865-3954789269CB}" type="doc">
      <dgm:prSet loTypeId="urn:microsoft.com/office/officeart/2005/8/layout/vList5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A5E139-B9CC-0D46-98E4-C79DF83B1ED4}">
      <dgm:prSet phldrT="[Text]"/>
      <dgm:spPr/>
      <dgm:t>
        <a:bodyPr/>
        <a:lstStyle/>
        <a:p>
          <a:r>
            <a:rPr lang="en-US" dirty="0"/>
            <a:t>Code</a:t>
          </a:r>
        </a:p>
      </dgm:t>
    </dgm:pt>
    <dgm:pt modelId="{AAE1500F-7BDC-2B4E-9CF0-4F2B7B09FB47}" type="parTrans" cxnId="{969EAEE8-5CC5-5C4F-880D-D43A494BED07}">
      <dgm:prSet/>
      <dgm:spPr/>
      <dgm:t>
        <a:bodyPr/>
        <a:lstStyle/>
        <a:p>
          <a:endParaRPr lang="en-US"/>
        </a:p>
      </dgm:t>
    </dgm:pt>
    <dgm:pt modelId="{1860D864-1B95-4748-9130-E34C3454A89E}" type="sibTrans" cxnId="{969EAEE8-5CC5-5C4F-880D-D43A494BED07}">
      <dgm:prSet/>
      <dgm:spPr/>
      <dgm:t>
        <a:bodyPr/>
        <a:lstStyle/>
        <a:p>
          <a:endParaRPr lang="en-US"/>
        </a:p>
      </dgm:t>
    </dgm:pt>
    <dgm:pt modelId="{7AF4571B-BB97-124E-BDAF-F774F39D6023}">
      <dgm:prSet phldrT="[Text]"/>
      <dgm:spPr/>
      <dgm:t>
        <a:bodyPr/>
        <a:lstStyle/>
        <a:p>
          <a:r>
            <a:rPr lang="en-US" dirty="0"/>
            <a:t>Environment</a:t>
          </a:r>
        </a:p>
      </dgm:t>
    </dgm:pt>
    <dgm:pt modelId="{D0DBCC13-EAE3-1C4F-82E0-3CBF699141A9}" type="parTrans" cxnId="{5757D238-EC31-7A4F-9D44-821EF91A4BD7}">
      <dgm:prSet/>
      <dgm:spPr/>
      <dgm:t>
        <a:bodyPr/>
        <a:lstStyle/>
        <a:p>
          <a:endParaRPr lang="en-US"/>
        </a:p>
      </dgm:t>
    </dgm:pt>
    <dgm:pt modelId="{2A22CC61-5D8A-6E4D-A634-F0638E2616B6}" type="sibTrans" cxnId="{5757D238-EC31-7A4F-9D44-821EF91A4BD7}">
      <dgm:prSet/>
      <dgm:spPr/>
      <dgm:t>
        <a:bodyPr/>
        <a:lstStyle/>
        <a:p>
          <a:endParaRPr lang="en-US"/>
        </a:p>
      </dgm:t>
    </dgm:pt>
    <dgm:pt modelId="{7F364EEC-0553-FC47-B48F-07433B5F7D9D}">
      <dgm:prSet phldrT="[Text]"/>
      <dgm:spPr/>
      <dgm:t>
        <a:bodyPr/>
        <a:lstStyle/>
        <a:p>
          <a:r>
            <a:rPr lang="en-US" dirty="0"/>
            <a:t>Package</a:t>
          </a:r>
        </a:p>
      </dgm:t>
    </dgm:pt>
    <dgm:pt modelId="{9566660D-3A9E-A94E-8493-A684FBE3006B}" type="parTrans" cxnId="{B551DC6C-5B1C-A949-B5C4-28A0F944E4E9}">
      <dgm:prSet/>
      <dgm:spPr/>
      <dgm:t>
        <a:bodyPr/>
        <a:lstStyle/>
        <a:p>
          <a:endParaRPr lang="en-US"/>
        </a:p>
      </dgm:t>
    </dgm:pt>
    <dgm:pt modelId="{30A8F27E-E284-7B4D-A5E3-460337934357}" type="sibTrans" cxnId="{B551DC6C-5B1C-A949-B5C4-28A0F944E4E9}">
      <dgm:prSet/>
      <dgm:spPr/>
      <dgm:t>
        <a:bodyPr/>
        <a:lstStyle/>
        <a:p>
          <a:endParaRPr lang="en-US"/>
        </a:p>
      </dgm:t>
    </dgm:pt>
    <dgm:pt modelId="{E438DD48-1BCA-2B46-86D9-60BDB880BBD9}">
      <dgm:prSet phldrT="[Text]"/>
      <dgm:spPr/>
      <dgm:t>
        <a:bodyPr/>
        <a:lstStyle/>
        <a:p>
          <a:r>
            <a:rPr lang="en-US" dirty="0"/>
            <a:t>Anaconda</a:t>
          </a:r>
        </a:p>
      </dgm:t>
    </dgm:pt>
    <dgm:pt modelId="{67E0CCBB-7270-CA44-8BCA-4C395683F029}" type="sibTrans" cxnId="{6287DDBC-DA12-4F42-BA8C-1C1DCC6C69B3}">
      <dgm:prSet/>
      <dgm:spPr/>
      <dgm:t>
        <a:bodyPr/>
        <a:lstStyle/>
        <a:p>
          <a:endParaRPr lang="en-US"/>
        </a:p>
      </dgm:t>
    </dgm:pt>
    <dgm:pt modelId="{64530A82-091F-F441-908E-9E55DA0F0A5F}" type="parTrans" cxnId="{6287DDBC-DA12-4F42-BA8C-1C1DCC6C69B3}">
      <dgm:prSet/>
      <dgm:spPr/>
      <dgm:t>
        <a:bodyPr/>
        <a:lstStyle/>
        <a:p>
          <a:endParaRPr lang="en-US"/>
        </a:p>
      </dgm:t>
    </dgm:pt>
    <dgm:pt modelId="{CD6F1788-9650-3543-A0FA-8B3AD2731064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DFBF6851-1A5B-1540-9D57-95AD06CB827B}" type="parTrans" cxnId="{6FE61932-FA55-5C4A-B56C-407EC757EB7F}">
      <dgm:prSet/>
      <dgm:spPr/>
      <dgm:t>
        <a:bodyPr/>
        <a:lstStyle/>
        <a:p>
          <a:endParaRPr lang="en-US"/>
        </a:p>
      </dgm:t>
    </dgm:pt>
    <dgm:pt modelId="{113EB361-E69C-3341-A50A-EF252CEFDAD4}" type="sibTrans" cxnId="{6FE61932-FA55-5C4A-B56C-407EC757EB7F}">
      <dgm:prSet/>
      <dgm:spPr/>
      <dgm:t>
        <a:bodyPr/>
        <a:lstStyle/>
        <a:p>
          <a:endParaRPr lang="en-US"/>
        </a:p>
      </dgm:t>
    </dgm:pt>
    <dgm:pt modelId="{373ABF3A-7B45-8545-9A62-B41F2E2ABF68}">
      <dgm:prSet phldrT="[Text]"/>
      <dgm:spPr/>
      <dgm:t>
        <a:bodyPr/>
        <a:lstStyle/>
        <a:p>
          <a:r>
            <a:rPr lang="en-US" dirty="0" err="1"/>
            <a:t>Keras</a:t>
          </a:r>
          <a:r>
            <a:rPr lang="en-US" dirty="0"/>
            <a:t>, Matplotlib</a:t>
          </a:r>
        </a:p>
      </dgm:t>
    </dgm:pt>
    <dgm:pt modelId="{EA5C2F5F-E596-CD4C-ABB2-490A7CE2FF58}" type="parTrans" cxnId="{5D4F108C-007D-944A-8F91-D8C4A7138E2D}">
      <dgm:prSet/>
      <dgm:spPr/>
      <dgm:t>
        <a:bodyPr/>
        <a:lstStyle/>
        <a:p>
          <a:endParaRPr lang="en-US"/>
        </a:p>
      </dgm:t>
    </dgm:pt>
    <dgm:pt modelId="{3842322A-E1D5-4A47-B706-C9F1E2B34A28}" type="sibTrans" cxnId="{5D4F108C-007D-944A-8F91-D8C4A7138E2D}">
      <dgm:prSet/>
      <dgm:spPr/>
      <dgm:t>
        <a:bodyPr/>
        <a:lstStyle/>
        <a:p>
          <a:endParaRPr lang="en-US"/>
        </a:p>
      </dgm:t>
    </dgm:pt>
    <dgm:pt modelId="{AA1EA139-2E48-2B49-9D53-B46EF2FBBDE3}" type="pres">
      <dgm:prSet presAssocID="{94E0EA01-7FDC-4741-B865-3954789269CB}" presName="Name0" presStyleCnt="0">
        <dgm:presLayoutVars>
          <dgm:dir/>
          <dgm:animLvl val="lvl"/>
          <dgm:resizeHandles val="exact"/>
        </dgm:presLayoutVars>
      </dgm:prSet>
      <dgm:spPr/>
    </dgm:pt>
    <dgm:pt modelId="{776E7FDA-CE2B-FE47-97D2-3BE57B48A0C3}" type="pres">
      <dgm:prSet presAssocID="{F3A5E139-B9CC-0D46-98E4-C79DF83B1ED4}" presName="linNode" presStyleCnt="0"/>
      <dgm:spPr/>
    </dgm:pt>
    <dgm:pt modelId="{1612964C-E9D4-1640-90FA-2CD3051BE1C1}" type="pres">
      <dgm:prSet presAssocID="{F3A5E139-B9CC-0D46-98E4-C79DF83B1ED4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0B0F4B0-79C5-0D46-8FD3-9A8C1D255720}" type="pres">
      <dgm:prSet presAssocID="{F3A5E139-B9CC-0D46-98E4-C79DF83B1ED4}" presName="descendantText" presStyleLbl="alignAccFollowNode1" presStyleIdx="0" presStyleCnt="3">
        <dgm:presLayoutVars>
          <dgm:bulletEnabled val="1"/>
        </dgm:presLayoutVars>
      </dgm:prSet>
      <dgm:spPr/>
    </dgm:pt>
    <dgm:pt modelId="{92D76549-5A74-3449-829C-6DD28720E0AC}" type="pres">
      <dgm:prSet presAssocID="{1860D864-1B95-4748-9130-E34C3454A89E}" presName="sp" presStyleCnt="0"/>
      <dgm:spPr/>
    </dgm:pt>
    <dgm:pt modelId="{F28A18E8-151D-9749-9BF7-F1618731DF4A}" type="pres">
      <dgm:prSet presAssocID="{7AF4571B-BB97-124E-BDAF-F774F39D6023}" presName="linNode" presStyleCnt="0"/>
      <dgm:spPr/>
    </dgm:pt>
    <dgm:pt modelId="{47D21321-D961-A04C-AFED-984E45C9A5A9}" type="pres">
      <dgm:prSet presAssocID="{7AF4571B-BB97-124E-BDAF-F774F39D602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8308FE6-A546-A34D-8304-C755A563EA9E}" type="pres">
      <dgm:prSet presAssocID="{7AF4571B-BB97-124E-BDAF-F774F39D6023}" presName="descendantText" presStyleLbl="alignAccFollowNode1" presStyleIdx="1" presStyleCnt="3">
        <dgm:presLayoutVars>
          <dgm:bulletEnabled val="1"/>
        </dgm:presLayoutVars>
      </dgm:prSet>
      <dgm:spPr/>
    </dgm:pt>
    <dgm:pt modelId="{87A61AA9-F0B4-8945-8914-0B7EA0024B15}" type="pres">
      <dgm:prSet presAssocID="{2A22CC61-5D8A-6E4D-A634-F0638E2616B6}" presName="sp" presStyleCnt="0"/>
      <dgm:spPr/>
    </dgm:pt>
    <dgm:pt modelId="{D753E777-0396-FF49-B643-C81BF0E8EEBB}" type="pres">
      <dgm:prSet presAssocID="{7F364EEC-0553-FC47-B48F-07433B5F7D9D}" presName="linNode" presStyleCnt="0"/>
      <dgm:spPr/>
    </dgm:pt>
    <dgm:pt modelId="{D3C758F5-8901-7843-8897-60399415D96C}" type="pres">
      <dgm:prSet presAssocID="{7F364EEC-0553-FC47-B48F-07433B5F7D9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8D35963-D119-B546-8268-DB10ED86B92D}" type="pres">
      <dgm:prSet presAssocID="{7F364EEC-0553-FC47-B48F-07433B5F7D9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D7F6304-14B9-174C-B30D-5C7E4396D941}" type="presOf" srcId="{7AF4571B-BB97-124E-BDAF-F774F39D6023}" destId="{47D21321-D961-A04C-AFED-984E45C9A5A9}" srcOrd="0" destOrd="0" presId="urn:microsoft.com/office/officeart/2005/8/layout/vList5"/>
    <dgm:cxn modelId="{B089E324-00CE-994F-8BB9-28A3FA68AA6D}" type="presOf" srcId="{F3A5E139-B9CC-0D46-98E4-C79DF83B1ED4}" destId="{1612964C-E9D4-1640-90FA-2CD3051BE1C1}" srcOrd="0" destOrd="0" presId="urn:microsoft.com/office/officeart/2005/8/layout/vList5"/>
    <dgm:cxn modelId="{6FE61932-FA55-5C4A-B56C-407EC757EB7F}" srcId="{F3A5E139-B9CC-0D46-98E4-C79DF83B1ED4}" destId="{CD6F1788-9650-3543-A0FA-8B3AD2731064}" srcOrd="0" destOrd="0" parTransId="{DFBF6851-1A5B-1540-9D57-95AD06CB827B}" sibTransId="{113EB361-E69C-3341-A50A-EF252CEFDAD4}"/>
    <dgm:cxn modelId="{5757D238-EC31-7A4F-9D44-821EF91A4BD7}" srcId="{94E0EA01-7FDC-4741-B865-3954789269CB}" destId="{7AF4571B-BB97-124E-BDAF-F774F39D6023}" srcOrd="1" destOrd="0" parTransId="{D0DBCC13-EAE3-1C4F-82E0-3CBF699141A9}" sibTransId="{2A22CC61-5D8A-6E4D-A634-F0638E2616B6}"/>
    <dgm:cxn modelId="{4495E838-4D46-414A-90C1-565F020B870B}" type="presOf" srcId="{373ABF3A-7B45-8545-9A62-B41F2E2ABF68}" destId="{88D35963-D119-B546-8268-DB10ED86B92D}" srcOrd="0" destOrd="0" presId="urn:microsoft.com/office/officeart/2005/8/layout/vList5"/>
    <dgm:cxn modelId="{6204FE5B-1887-D147-9874-AD8407CFC2BF}" type="presOf" srcId="{CD6F1788-9650-3543-A0FA-8B3AD2731064}" destId="{10B0F4B0-79C5-0D46-8FD3-9A8C1D255720}" srcOrd="0" destOrd="0" presId="urn:microsoft.com/office/officeart/2005/8/layout/vList5"/>
    <dgm:cxn modelId="{652D1267-4C78-2048-B2BB-CF321D5CF3EF}" type="presOf" srcId="{E438DD48-1BCA-2B46-86D9-60BDB880BBD9}" destId="{F8308FE6-A546-A34D-8304-C755A563EA9E}" srcOrd="0" destOrd="0" presId="urn:microsoft.com/office/officeart/2005/8/layout/vList5"/>
    <dgm:cxn modelId="{B551DC6C-5B1C-A949-B5C4-28A0F944E4E9}" srcId="{94E0EA01-7FDC-4741-B865-3954789269CB}" destId="{7F364EEC-0553-FC47-B48F-07433B5F7D9D}" srcOrd="2" destOrd="0" parTransId="{9566660D-3A9E-A94E-8493-A684FBE3006B}" sibTransId="{30A8F27E-E284-7B4D-A5E3-460337934357}"/>
    <dgm:cxn modelId="{5D4F108C-007D-944A-8F91-D8C4A7138E2D}" srcId="{7F364EEC-0553-FC47-B48F-07433B5F7D9D}" destId="{373ABF3A-7B45-8545-9A62-B41F2E2ABF68}" srcOrd="0" destOrd="0" parTransId="{EA5C2F5F-E596-CD4C-ABB2-490A7CE2FF58}" sibTransId="{3842322A-E1D5-4A47-B706-C9F1E2B34A28}"/>
    <dgm:cxn modelId="{6287DDBC-DA12-4F42-BA8C-1C1DCC6C69B3}" srcId="{7AF4571B-BB97-124E-BDAF-F774F39D6023}" destId="{E438DD48-1BCA-2B46-86D9-60BDB880BBD9}" srcOrd="0" destOrd="0" parTransId="{64530A82-091F-F441-908E-9E55DA0F0A5F}" sibTransId="{67E0CCBB-7270-CA44-8BCA-4C395683F029}"/>
    <dgm:cxn modelId="{969EAEE8-5CC5-5C4F-880D-D43A494BED07}" srcId="{94E0EA01-7FDC-4741-B865-3954789269CB}" destId="{F3A5E139-B9CC-0D46-98E4-C79DF83B1ED4}" srcOrd="0" destOrd="0" parTransId="{AAE1500F-7BDC-2B4E-9CF0-4F2B7B09FB47}" sibTransId="{1860D864-1B95-4748-9130-E34C3454A89E}"/>
    <dgm:cxn modelId="{8A4A96F6-073E-E04E-8755-D02F7E2CF991}" type="presOf" srcId="{94E0EA01-7FDC-4741-B865-3954789269CB}" destId="{AA1EA139-2E48-2B49-9D53-B46EF2FBBDE3}" srcOrd="0" destOrd="0" presId="urn:microsoft.com/office/officeart/2005/8/layout/vList5"/>
    <dgm:cxn modelId="{B5ADE2FA-965A-054D-A99B-0DFCD2AD89EB}" type="presOf" srcId="{7F364EEC-0553-FC47-B48F-07433B5F7D9D}" destId="{D3C758F5-8901-7843-8897-60399415D96C}" srcOrd="0" destOrd="0" presId="urn:microsoft.com/office/officeart/2005/8/layout/vList5"/>
    <dgm:cxn modelId="{EDF3641C-202F-A745-8762-9E5529695313}" type="presParOf" srcId="{AA1EA139-2E48-2B49-9D53-B46EF2FBBDE3}" destId="{776E7FDA-CE2B-FE47-97D2-3BE57B48A0C3}" srcOrd="0" destOrd="0" presId="urn:microsoft.com/office/officeart/2005/8/layout/vList5"/>
    <dgm:cxn modelId="{7DEAA85F-30F8-5647-8183-CF0F7DF5ED73}" type="presParOf" srcId="{776E7FDA-CE2B-FE47-97D2-3BE57B48A0C3}" destId="{1612964C-E9D4-1640-90FA-2CD3051BE1C1}" srcOrd="0" destOrd="0" presId="urn:microsoft.com/office/officeart/2005/8/layout/vList5"/>
    <dgm:cxn modelId="{1CB69D76-0FEF-8A4B-990C-847AD87672E8}" type="presParOf" srcId="{776E7FDA-CE2B-FE47-97D2-3BE57B48A0C3}" destId="{10B0F4B0-79C5-0D46-8FD3-9A8C1D255720}" srcOrd="1" destOrd="0" presId="urn:microsoft.com/office/officeart/2005/8/layout/vList5"/>
    <dgm:cxn modelId="{C1A135C1-2AB5-574B-ACD9-D21EDFEB83C9}" type="presParOf" srcId="{AA1EA139-2E48-2B49-9D53-B46EF2FBBDE3}" destId="{92D76549-5A74-3449-829C-6DD28720E0AC}" srcOrd="1" destOrd="0" presId="urn:microsoft.com/office/officeart/2005/8/layout/vList5"/>
    <dgm:cxn modelId="{456CE63C-5A8D-844A-B43B-2C762CFCFCCD}" type="presParOf" srcId="{AA1EA139-2E48-2B49-9D53-B46EF2FBBDE3}" destId="{F28A18E8-151D-9749-9BF7-F1618731DF4A}" srcOrd="2" destOrd="0" presId="urn:microsoft.com/office/officeart/2005/8/layout/vList5"/>
    <dgm:cxn modelId="{BCA6DCF5-1EF9-4A4C-ABB4-125CFD35A124}" type="presParOf" srcId="{F28A18E8-151D-9749-9BF7-F1618731DF4A}" destId="{47D21321-D961-A04C-AFED-984E45C9A5A9}" srcOrd="0" destOrd="0" presId="urn:microsoft.com/office/officeart/2005/8/layout/vList5"/>
    <dgm:cxn modelId="{2D7A9D2F-2167-A84E-8D24-34747B21877B}" type="presParOf" srcId="{F28A18E8-151D-9749-9BF7-F1618731DF4A}" destId="{F8308FE6-A546-A34D-8304-C755A563EA9E}" srcOrd="1" destOrd="0" presId="urn:microsoft.com/office/officeart/2005/8/layout/vList5"/>
    <dgm:cxn modelId="{BFC70F36-C9B0-F748-A95D-12895FFFA43F}" type="presParOf" srcId="{AA1EA139-2E48-2B49-9D53-B46EF2FBBDE3}" destId="{87A61AA9-F0B4-8945-8914-0B7EA0024B15}" srcOrd="3" destOrd="0" presId="urn:microsoft.com/office/officeart/2005/8/layout/vList5"/>
    <dgm:cxn modelId="{DEF7A688-35C0-DF47-B665-EC108B1A6C0C}" type="presParOf" srcId="{AA1EA139-2E48-2B49-9D53-B46EF2FBBDE3}" destId="{D753E777-0396-FF49-B643-C81BF0E8EEBB}" srcOrd="4" destOrd="0" presId="urn:microsoft.com/office/officeart/2005/8/layout/vList5"/>
    <dgm:cxn modelId="{ED2BDAB3-5C6C-7B4C-AA8B-747E424F98A7}" type="presParOf" srcId="{D753E777-0396-FF49-B643-C81BF0E8EEBB}" destId="{D3C758F5-8901-7843-8897-60399415D96C}" srcOrd="0" destOrd="0" presId="urn:microsoft.com/office/officeart/2005/8/layout/vList5"/>
    <dgm:cxn modelId="{A145EF70-0C36-7F43-825E-9701BF0436F2}" type="presParOf" srcId="{D753E777-0396-FF49-B643-C81BF0E8EEBB}" destId="{88D35963-D119-B546-8268-DB10ED86B92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0F4B0-79C5-0D46-8FD3-9A8C1D255720}">
      <dsp:nvSpPr>
        <dsp:cNvPr id="0" name=""/>
        <dsp:cNvSpPr/>
      </dsp:nvSpPr>
      <dsp:spPr>
        <a:xfrm rot="5400000">
          <a:off x="7025981" y="-2934985"/>
          <a:ext cx="94831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Python</a:t>
          </a:r>
        </a:p>
      </dsp:txBody>
      <dsp:txXfrm rot="-5400000">
        <a:off x="3970661" y="166628"/>
        <a:ext cx="7012660" cy="855726"/>
      </dsp:txXfrm>
    </dsp:sp>
    <dsp:sp modelId="{1612964C-E9D4-1640-90FA-2CD3051BE1C1}">
      <dsp:nvSpPr>
        <dsp:cNvPr id="0" name=""/>
        <dsp:cNvSpPr/>
      </dsp:nvSpPr>
      <dsp:spPr>
        <a:xfrm>
          <a:off x="0" y="1796"/>
          <a:ext cx="3970661" cy="1185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Code</a:t>
          </a:r>
        </a:p>
      </dsp:txBody>
      <dsp:txXfrm>
        <a:off x="57866" y="59662"/>
        <a:ext cx="3854929" cy="1069658"/>
      </dsp:txXfrm>
    </dsp:sp>
    <dsp:sp modelId="{F8308FE6-A546-A34D-8304-C755A563EA9E}">
      <dsp:nvSpPr>
        <dsp:cNvPr id="0" name=""/>
        <dsp:cNvSpPr/>
      </dsp:nvSpPr>
      <dsp:spPr>
        <a:xfrm rot="5400000">
          <a:off x="7025981" y="-1690325"/>
          <a:ext cx="94831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Anaconda</a:t>
          </a:r>
        </a:p>
      </dsp:txBody>
      <dsp:txXfrm rot="-5400000">
        <a:off x="3970661" y="1411288"/>
        <a:ext cx="7012660" cy="855726"/>
      </dsp:txXfrm>
    </dsp:sp>
    <dsp:sp modelId="{47D21321-D961-A04C-AFED-984E45C9A5A9}">
      <dsp:nvSpPr>
        <dsp:cNvPr id="0" name=""/>
        <dsp:cNvSpPr/>
      </dsp:nvSpPr>
      <dsp:spPr>
        <a:xfrm>
          <a:off x="0" y="1246456"/>
          <a:ext cx="3970661" cy="1185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Environment</a:t>
          </a:r>
        </a:p>
      </dsp:txBody>
      <dsp:txXfrm>
        <a:off x="57866" y="1304322"/>
        <a:ext cx="3854929" cy="1069658"/>
      </dsp:txXfrm>
    </dsp:sp>
    <dsp:sp modelId="{88D35963-D119-B546-8268-DB10ED86B92D}">
      <dsp:nvSpPr>
        <dsp:cNvPr id="0" name=""/>
        <dsp:cNvSpPr/>
      </dsp:nvSpPr>
      <dsp:spPr>
        <a:xfrm rot="5400000">
          <a:off x="7025981" y="-445665"/>
          <a:ext cx="948312" cy="705895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 err="1"/>
            <a:t>Keras</a:t>
          </a:r>
          <a:r>
            <a:rPr lang="en-US" sz="5000" kern="1200" dirty="0"/>
            <a:t>, Matplotlib</a:t>
          </a:r>
        </a:p>
      </dsp:txBody>
      <dsp:txXfrm rot="-5400000">
        <a:off x="3970661" y="2655948"/>
        <a:ext cx="7012660" cy="855726"/>
      </dsp:txXfrm>
    </dsp:sp>
    <dsp:sp modelId="{D3C758F5-8901-7843-8897-60399415D96C}">
      <dsp:nvSpPr>
        <dsp:cNvPr id="0" name=""/>
        <dsp:cNvSpPr/>
      </dsp:nvSpPr>
      <dsp:spPr>
        <a:xfrm>
          <a:off x="0" y="2491116"/>
          <a:ext cx="3970661" cy="11853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Package</a:t>
          </a:r>
        </a:p>
      </dsp:txBody>
      <dsp:txXfrm>
        <a:off x="57866" y="2548982"/>
        <a:ext cx="3854929" cy="106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975854-5E73-492B-BD23-8245C815D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31D7F-E7D5-441B-82A8-D474D9D94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D194E-593E-42CD-BA46-8CF1024454BF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A8A5-AC2E-4616-8F0A-BBF5D43086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524EF-037A-4F9C-8916-BBEC73F137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1D517-D755-4C8D-8782-25533D42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3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EA51D9C-F892-1F4F-A2A4-A7B1D3E8039F}" type="datetimeFigureOut">
              <a:rPr lang="en-US" smtClean="0">
                <a:uFillTx/>
              </a:rPr>
              <a:t>3/21/19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0AF84937-61C6-0144-A2F9-156889D283FB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138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008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9266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215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705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247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16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875E62-D906-4C45-B3B2-DC1CF62120A3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448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2A4BA-A98C-4407-887C-EBE41CA62BF7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4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67E398-D618-4FDA-AA0C-AF83207D825A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4DE1-D544-4BF4-9B17-07B76890E54A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AAC0575-197A-49C0-BFB5-985A418B1A29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1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007A-0859-45A5-AD54-9199ABCAA129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8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F8D4F-E351-4D12-A030-EF8CCCC5EC5E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B354-8559-43CE-A9D6-89E81836809D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85C6-641D-4756-99B4-9E4D84F6846E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35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CB7D55-9F7E-4E14-82F3-4D45A6CB09D2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905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8FD-E65F-4891-B399-31580675658D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0EDD789-7D9E-4E04-8786-F979EBDDE147}" type="datetime1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974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tiff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tiff"/><Relationship Id="rId4" Type="http://schemas.openxmlformats.org/officeDocument/2006/relationships/diagramLayout" Target="../diagrams/layout2.xml"/><Relationship Id="rId9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2.tiff"/><Relationship Id="rId4" Type="http://schemas.openxmlformats.org/officeDocument/2006/relationships/diagramLayout" Target="../diagrams/layout3.xml"/><Relationship Id="rId9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tiff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8.tiff"/><Relationship Id="rId4" Type="http://schemas.openxmlformats.org/officeDocument/2006/relationships/diagramLayout" Target="../diagrams/layout5.xml"/><Relationship Id="rId9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1.tiff"/><Relationship Id="rId4" Type="http://schemas.openxmlformats.org/officeDocument/2006/relationships/diagramLayout" Target="../diagrams/layout6.xml"/><Relationship Id="rId9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893B82E-854C-4EBE-9181-3233D76DE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2D338C-33B8-4AD2-95E1-F78D10F8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2AEB-C22F-46FF-A75E-72D8E10C1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2" y="1419225"/>
            <a:ext cx="6995497" cy="1618435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rgbClr val="FFFFFF"/>
                </a:solidFill>
              </a:rPr>
              <a:t>Medical Image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2D654-40A4-4670-9DBF-83473DAAF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chemeClr val="bg2"/>
                </a:solidFill>
              </a:rPr>
              <a:t>Dataset: NIH Dataset</a:t>
            </a:r>
            <a:endParaRPr lang="en-US" sz="2000" cap="none" dirty="0">
              <a:solidFill>
                <a:schemeClr val="bg2"/>
              </a:solidFill>
            </a:endParaRPr>
          </a:p>
          <a:p>
            <a:r>
              <a:rPr lang="en-US" sz="1900" cap="none" dirty="0">
                <a:solidFill>
                  <a:schemeClr val="bg2"/>
                </a:solidFill>
              </a:rPr>
              <a:t>Prepared By:  Anupriya Thirumurthy 	</a:t>
            </a:r>
          </a:p>
          <a:p>
            <a:r>
              <a:rPr lang="en-US" sz="1900" cap="none" dirty="0">
                <a:solidFill>
                  <a:schemeClr val="bg2"/>
                </a:solidFill>
              </a:rPr>
              <a:t>March 21, 2019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E7C66B9-3219-4743-A8FC-126889285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C1AFF3-F2FF-40D8-90BB-FBEF2745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5C08-33A1-4A70-AA18-A774E8A1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  <a:prstGeom prst="ellipse">
            <a:avLst/>
          </a:prstGeo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8A0F62C-F525-4F9E-932E-3B0D97A3C3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E5661-E8A2-4842-98E6-2F220F437357}"/>
              </a:ext>
            </a:extLst>
          </p:cNvPr>
          <p:cNvSpPr txBox="1"/>
          <p:nvPr/>
        </p:nvSpPr>
        <p:spPr>
          <a:xfrm>
            <a:off x="1229910" y="3557672"/>
            <a:ext cx="221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ADVENTURE WITH A SMILE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FAF0E-4738-074F-86C8-A0E8980C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07" y="872178"/>
            <a:ext cx="2721847" cy="236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B4FF6-9C12-3748-BEC2-88D805B5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60" y="3756932"/>
            <a:ext cx="2694139" cy="24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Model-3 – (Visualize Prediction)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902372"/>
            <a:ext cx="10544192" cy="48428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69863-3B18-1F48-9238-D81F15BE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1" y="1965162"/>
            <a:ext cx="3105383" cy="4571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DAC3E-BB6C-124F-8859-7E5A1FA0A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953" y="2637706"/>
            <a:ext cx="2895600" cy="3898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20D55-D068-144D-A79E-2F120E0F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781" y="2675806"/>
            <a:ext cx="1905000" cy="3860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597040-7971-6C41-8E49-F29F0DE39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893" y="2637706"/>
            <a:ext cx="1930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1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DC75B6-B1A8-7548-A69A-4B6001C8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3600" b="1" cap="none" dirty="0"/>
            </a:br>
            <a:r>
              <a:rPr lang="en-US" sz="3600" b="1" cap="none" dirty="0"/>
              <a:t>Future Improvements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310F-F1AD-E74D-BCE2-3AAF3863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97E3E9-3CFC-DE4A-B27B-18AF389868BB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11029615" cy="2439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Try Conv2d and Max Pooling with strides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Augment the data to prevent overfitting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3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FCA2B4-2DF6-0142-A29A-9408231C8A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511" y="522515"/>
            <a:ext cx="11147229" cy="1698171"/>
          </a:xfrm>
        </p:spPr>
        <p:txBody>
          <a:bodyPr>
            <a:normAutofit/>
          </a:bodyPr>
          <a:lstStyle/>
          <a:p>
            <a:r>
              <a:rPr lang="en-US" sz="7200" dirty="0"/>
              <a:t>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A30F3-03A0-5346-8502-1A499E8D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5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5C08-33A1-4A70-AA18-A774E8A1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ellipse">
            <a:avLst/>
          </a:prstGeo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8A0F62C-F525-4F9E-932E-3B0D97A3C3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2AEB-C22F-46FF-A75E-72D8E10C15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197475" y="1419225"/>
            <a:ext cx="6994525" cy="1617663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rgbClr val="FFFFFF"/>
                </a:solidFill>
              </a:rPr>
              <a:t>Telco Customer Churn Analysis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E3792F-5DD0-544D-8BBE-AF001DC9C3E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495550"/>
            <a:ext cx="10993438" cy="5905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492D5-1CD3-8743-B18C-53F7D4DF9856}"/>
              </a:ext>
            </a:extLst>
          </p:cNvPr>
          <p:cNvSpPr/>
          <p:nvPr/>
        </p:nvSpPr>
        <p:spPr>
          <a:xfrm>
            <a:off x="546100" y="787400"/>
            <a:ext cx="10447338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2BDF74-9BC5-3747-B35A-EE57F4F9ED7D}"/>
              </a:ext>
            </a:extLst>
          </p:cNvPr>
          <p:cNvSpPr txBox="1"/>
          <p:nvPr/>
        </p:nvSpPr>
        <p:spPr>
          <a:xfrm>
            <a:off x="2146300" y="2641600"/>
            <a:ext cx="769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+mj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65169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946DFA-7980-6A4C-B216-2C6C8FD3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DEVELOPMENT ENVIRONMENT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18CDC-6C0C-6D4D-A821-8D752DF8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2AC436-607B-E044-996A-71762CE68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725762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5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A7BF-F6B9-4943-900E-D4C78E1A9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264C9-B12B-5A47-B060-21BD247D0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Characteristics</a:t>
            </a:r>
          </a:p>
          <a:p>
            <a:r>
              <a:rPr lang="en-US" dirty="0"/>
              <a:t>Analysis - Data Preparation</a:t>
            </a:r>
          </a:p>
          <a:p>
            <a:r>
              <a:rPr lang="en-US" dirty="0"/>
              <a:t>Analysis – Modelling, Tuning &amp; Evaluation</a:t>
            </a:r>
          </a:p>
          <a:p>
            <a:r>
              <a:rPr lang="en-US" dirty="0"/>
              <a:t>Analysis – Visualize Predictions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BC436-FE74-534B-821A-83778A2D4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C055-9507-D94B-BC66-37A5745C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Data SET CHARACTERISTICS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6E80-AE85-A646-AB9B-8060A26F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– 407.5 MB</a:t>
            </a:r>
          </a:p>
          <a:p>
            <a:r>
              <a:rPr lang="en-US" dirty="0"/>
              <a:t>Source – National Library of Medicine</a:t>
            </a:r>
          </a:p>
          <a:p>
            <a:r>
              <a:rPr lang="en-US" dirty="0"/>
              <a:t>Shape –  The dataset contains a total of 27,558 cell images with equal instances of parasitized and uninfected cells.</a:t>
            </a:r>
          </a:p>
          <a:p>
            <a:r>
              <a:rPr lang="en-US" dirty="0"/>
              <a:t>Labelled Target – (Parasitized/Uninfected)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E2E77-CD24-A046-8CF9-53E625F5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28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Data Loading and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902372"/>
            <a:ext cx="10544192" cy="4842812"/>
          </a:xfrm>
        </p:spPr>
        <p:txBody>
          <a:bodyPr>
            <a:normAutofit/>
          </a:bodyPr>
          <a:lstStyle/>
          <a:p>
            <a:r>
              <a:rPr lang="en-US" dirty="0"/>
              <a:t>Download the dataset from NIH</a:t>
            </a:r>
          </a:p>
          <a:p>
            <a:r>
              <a:rPr lang="en-US" dirty="0"/>
              <a:t>Divide the data into </a:t>
            </a:r>
          </a:p>
          <a:p>
            <a:pPr lvl="1"/>
            <a:r>
              <a:rPr lang="en-US" dirty="0"/>
              <a:t>Train – 70%</a:t>
            </a:r>
          </a:p>
          <a:p>
            <a:pPr lvl="1"/>
            <a:r>
              <a:rPr lang="en-US" dirty="0"/>
              <a:t>Validation – 10%</a:t>
            </a:r>
          </a:p>
          <a:p>
            <a:pPr lvl="1"/>
            <a:r>
              <a:rPr lang="en-US" dirty="0"/>
              <a:t>Test – 20%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713159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116A320-F4F3-7B4E-9AF2-A82B3CC6C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028" y="4644233"/>
            <a:ext cx="3994727" cy="898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4BA0-42CD-2148-89EA-C9ADA4E5BF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9331" y="4581173"/>
            <a:ext cx="5188969" cy="9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7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 fontScale="90000"/>
          </a:bodyPr>
          <a:lstStyle/>
          <a:p>
            <a:r>
              <a:rPr lang="en-US" sz="4000" b="1" cap="none" dirty="0"/>
              <a:t>Feature Extraction Using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76" y="-409698"/>
            <a:ext cx="4867543" cy="7267698"/>
          </a:xfrm>
        </p:spPr>
        <p:txBody>
          <a:bodyPr>
            <a:normAutofit/>
          </a:bodyPr>
          <a:lstStyle/>
          <a:p>
            <a:r>
              <a:rPr lang="en-US" dirty="0"/>
              <a:t>Feature extracting base model – using VGG-16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733374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E83DAB0-5402-FB4A-B69C-D73AD0BCA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62" y="2176403"/>
            <a:ext cx="2891940" cy="3977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0AD29B-0D27-2540-8D53-3B03C5FDB64B}"/>
              </a:ext>
            </a:extLst>
          </p:cNvPr>
          <p:cNvSpPr txBox="1"/>
          <p:nvPr/>
        </p:nvSpPr>
        <p:spPr>
          <a:xfrm>
            <a:off x="5545777" y="1959429"/>
            <a:ext cx="54270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Extract features from train/validation/test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Save and Load the features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EB9B5-EFEC-F649-B7AC-79BB37604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8997" y="2351314"/>
            <a:ext cx="2796237" cy="2417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F3522F-B751-E145-A7DB-22ADC9A97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0498" y="2394659"/>
            <a:ext cx="2438526" cy="405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F7FBA7-93CC-7041-9D24-D92B1EF49C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0498" y="3536291"/>
            <a:ext cx="2400300" cy="640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CF255E-C09A-604C-AF32-C012013162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4309" y="5134535"/>
            <a:ext cx="21971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3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Model-1 – (Basic)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902372"/>
            <a:ext cx="10544192" cy="48428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699663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DC065D-9043-E443-BE60-071E4985E3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34" y="2010148"/>
            <a:ext cx="7427373" cy="1491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D2F24-5B57-E144-A8F8-B24A67EE6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2722" y="1902372"/>
            <a:ext cx="3743984" cy="4904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76631-ED42-2646-A4B7-960A06924C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233" y="4850306"/>
            <a:ext cx="5232400" cy="546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F25C9B-C7EF-5442-A645-7AC8A0247862}"/>
              </a:ext>
            </a:extLst>
          </p:cNvPr>
          <p:cNvSpPr/>
          <p:nvPr/>
        </p:nvSpPr>
        <p:spPr>
          <a:xfrm>
            <a:off x="464235" y="4085112"/>
            <a:ext cx="3442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Accuracy – 93.2%</a:t>
            </a:r>
          </a:p>
        </p:txBody>
      </p:sp>
    </p:spTree>
    <p:extLst>
      <p:ext uri="{BB962C8B-B14F-4D97-AF65-F5344CB8AC3E}">
        <p14:creationId xmlns:p14="http://schemas.microsoft.com/office/powerpoint/2010/main" val="212135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Model-2 – (Multi Layer Perceptron)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902372"/>
            <a:ext cx="10544192" cy="48428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– 93%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260143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A0381BB-AA14-3E4E-A6DB-0542A6F74A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33" y="1902371"/>
            <a:ext cx="6589709" cy="1689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F003C6-B092-FD4B-8FDF-D84EC615B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6610" y="1901002"/>
            <a:ext cx="3601816" cy="4844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029B5-4EE3-4D4F-87F3-695D76BEC8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233" y="4958526"/>
            <a:ext cx="5054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Model-3 – (Multi Layer Perceptron)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902372"/>
            <a:ext cx="10544192" cy="48428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– 93.83%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116129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CBADC89-2632-2946-9B31-6D4F95DA3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33" y="1901002"/>
            <a:ext cx="6578600" cy="161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7C3EE-1381-8540-B427-F90B412666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8809" y="1872461"/>
            <a:ext cx="3533641" cy="4902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D8D51-CA4B-1B48-BA33-7DF1BE40F3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947" y="5088329"/>
            <a:ext cx="4927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/>
          </a:bodyPr>
          <a:lstStyle/>
          <a:p>
            <a:r>
              <a:rPr lang="en-US" sz="4000" b="1" cap="none" dirty="0"/>
              <a:t>Model-4 – (Multi Layer Perceptron)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902372"/>
            <a:ext cx="10544192" cy="48428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– 93.79%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/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337486-A3E0-9A4D-9910-81EC93DC6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659" y="1901001"/>
            <a:ext cx="3803661" cy="4309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75AA4-617D-2146-8498-1712A9ACC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33" y="2010147"/>
            <a:ext cx="6660071" cy="1555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4C478-8B9B-7C40-99FA-1294DB255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233" y="4957697"/>
            <a:ext cx="4127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306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202</Words>
  <Application>Microsoft Macintosh PowerPoint</Application>
  <PresentationFormat>Widescreen</PresentationFormat>
  <Paragraphs>103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Gill Sans MT</vt:lpstr>
      <vt:lpstr>Wingdings</vt:lpstr>
      <vt:lpstr>Wingdings 2</vt:lpstr>
      <vt:lpstr>Dividend</vt:lpstr>
      <vt:lpstr>Medical Image Analysis</vt:lpstr>
      <vt:lpstr>Agenda</vt:lpstr>
      <vt:lpstr>Data SET CHARACTERISTICS</vt:lpstr>
      <vt:lpstr>Data Loading and Splits</vt:lpstr>
      <vt:lpstr>Feature Extraction Using Pre-trained Network</vt:lpstr>
      <vt:lpstr>Model-1 – (Basic)</vt:lpstr>
      <vt:lpstr>Model-2 – (Multi Layer Perceptron)</vt:lpstr>
      <vt:lpstr>Model-3 – (Multi Layer Perceptron)</vt:lpstr>
      <vt:lpstr>Model-4 – (Multi Layer Perceptron)</vt:lpstr>
      <vt:lpstr>Model-3 – (Visualize Prediction)</vt:lpstr>
      <vt:lpstr> Future Improvements</vt:lpstr>
      <vt:lpstr>QUESTIONS ?</vt:lpstr>
      <vt:lpstr>Telco Customer Churn Analysis</vt:lpstr>
      <vt:lpstr>DEVELOPMENT ENVIRONMENT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Targeted Marketing to Deliver Sustained Growth</dc:title>
  <dc:creator>Ashish Mahadik</dc:creator>
  <cp:lastModifiedBy>Anupriya Thirumurthy</cp:lastModifiedBy>
  <cp:revision>169</cp:revision>
  <dcterms:created xsi:type="dcterms:W3CDTF">2018-08-25T00:30:58Z</dcterms:created>
  <dcterms:modified xsi:type="dcterms:W3CDTF">2019-03-21T23:33:48Z</dcterms:modified>
</cp:coreProperties>
</file>